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Lst>
  <p:sldSz cx="9144000" cy="6858000" type="screen4x3"/>
  <p:notesSz cx="6858000" cy="9144000"/>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FF0000"/>
    <a:srgbClr val="0000FF"/>
    <a:srgbClr val="4D4D4D"/>
    <a:srgbClr val="96969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99" autoAdjust="0"/>
    <p:restoredTop sz="94660"/>
  </p:normalViewPr>
  <p:slideViewPr>
    <p:cSldViewPr>
      <p:cViewPr varScale="1">
        <p:scale>
          <a:sx n="71" d="100"/>
          <a:sy n="71" d="100"/>
        </p:scale>
        <p:origin x="-456"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lvl1pPr>
              <a:defRPr/>
            </a:lvl1pPr>
          </a:lstStyle>
          <a:p>
            <a:pPr>
              <a:defRPr/>
            </a:pPr>
            <a:fld id="{DAFA2AAE-657E-4AE9-9054-D26586508D8E}" type="datetimeFigureOut">
              <a:rPr lang="en-NZ"/>
              <a:pPr>
                <a:defRPr/>
              </a:pPr>
              <a:t>6/06/2012</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p>
        </p:txBody>
      </p:sp>
      <p:sp>
        <p:nvSpPr>
          <p:cNvPr id="6" name="Slide Number Placeholder 5"/>
          <p:cNvSpPr>
            <a:spLocks noGrp="1"/>
          </p:cNvSpPr>
          <p:nvPr>
            <p:ph type="sldNum" sz="quarter" idx="12"/>
          </p:nvPr>
        </p:nvSpPr>
        <p:spPr/>
        <p:txBody>
          <a:bodyPr/>
          <a:lstStyle>
            <a:lvl1pPr>
              <a:defRPr/>
            </a:lvl1pPr>
          </a:lstStyle>
          <a:p>
            <a:pPr>
              <a:defRPr/>
            </a:pPr>
            <a:fld id="{8D590CF4-ADF1-40C4-AA89-F6BCCE44B13E}" type="slidenum">
              <a:rPr lang="en-NZ"/>
              <a:pPr>
                <a:defRPr/>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pPr>
              <a:defRPr/>
            </a:pPr>
            <a:fld id="{E251EF26-4E88-45E2-9190-587309DB6666}" type="datetimeFigureOut">
              <a:rPr lang="en-NZ"/>
              <a:pPr>
                <a:defRPr/>
              </a:pPr>
              <a:t>6/06/2012</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p>
        </p:txBody>
      </p:sp>
      <p:sp>
        <p:nvSpPr>
          <p:cNvPr id="6" name="Slide Number Placeholder 5"/>
          <p:cNvSpPr>
            <a:spLocks noGrp="1"/>
          </p:cNvSpPr>
          <p:nvPr>
            <p:ph type="sldNum" sz="quarter" idx="12"/>
          </p:nvPr>
        </p:nvSpPr>
        <p:spPr/>
        <p:txBody>
          <a:bodyPr/>
          <a:lstStyle>
            <a:lvl1pPr>
              <a:defRPr/>
            </a:lvl1pPr>
          </a:lstStyle>
          <a:p>
            <a:pPr>
              <a:defRPr/>
            </a:pPr>
            <a:fld id="{0FF86930-BDB0-438A-A794-03DF932D9030}" type="slidenum">
              <a:rPr lang="en-NZ"/>
              <a:pPr>
                <a:defRPr/>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pPr>
              <a:defRPr/>
            </a:pPr>
            <a:fld id="{12BAB8A6-BD77-4C28-8F55-4EDC53FB817C}" type="datetimeFigureOut">
              <a:rPr lang="en-NZ"/>
              <a:pPr>
                <a:defRPr/>
              </a:pPr>
              <a:t>6/06/2012</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p>
        </p:txBody>
      </p:sp>
      <p:sp>
        <p:nvSpPr>
          <p:cNvPr id="6" name="Slide Number Placeholder 5"/>
          <p:cNvSpPr>
            <a:spLocks noGrp="1"/>
          </p:cNvSpPr>
          <p:nvPr>
            <p:ph type="sldNum" sz="quarter" idx="12"/>
          </p:nvPr>
        </p:nvSpPr>
        <p:spPr/>
        <p:txBody>
          <a:bodyPr/>
          <a:lstStyle>
            <a:lvl1pPr>
              <a:defRPr/>
            </a:lvl1pPr>
          </a:lstStyle>
          <a:p>
            <a:pPr>
              <a:defRPr/>
            </a:pPr>
            <a:fld id="{5947786B-2719-4C34-84E3-7C62E063540F}" type="slidenum">
              <a:rPr lang="en-NZ"/>
              <a:pPr>
                <a:defRPr/>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pPr>
              <a:defRPr/>
            </a:pPr>
            <a:fld id="{81B1C1B1-A115-4044-8851-A3D56371142A}" type="datetimeFigureOut">
              <a:rPr lang="en-NZ"/>
              <a:pPr>
                <a:defRPr/>
              </a:pPr>
              <a:t>6/06/2012</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p>
        </p:txBody>
      </p:sp>
      <p:sp>
        <p:nvSpPr>
          <p:cNvPr id="6" name="Slide Number Placeholder 5"/>
          <p:cNvSpPr>
            <a:spLocks noGrp="1"/>
          </p:cNvSpPr>
          <p:nvPr>
            <p:ph type="sldNum" sz="quarter" idx="12"/>
          </p:nvPr>
        </p:nvSpPr>
        <p:spPr/>
        <p:txBody>
          <a:bodyPr/>
          <a:lstStyle>
            <a:lvl1pPr>
              <a:defRPr/>
            </a:lvl1pPr>
          </a:lstStyle>
          <a:p>
            <a:pPr>
              <a:defRPr/>
            </a:pPr>
            <a:fld id="{BA542A9A-D647-4B7B-B9F5-1EB8F699D928}" type="slidenum">
              <a:rPr lang="en-NZ"/>
              <a:pPr>
                <a:defRPr/>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08B3271-4C21-4FD6-BD3A-2CA2B1E57A32}" type="datetimeFigureOut">
              <a:rPr lang="en-NZ"/>
              <a:pPr>
                <a:defRPr/>
              </a:pPr>
              <a:t>6/06/2012</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p>
        </p:txBody>
      </p:sp>
      <p:sp>
        <p:nvSpPr>
          <p:cNvPr id="6" name="Slide Number Placeholder 5"/>
          <p:cNvSpPr>
            <a:spLocks noGrp="1"/>
          </p:cNvSpPr>
          <p:nvPr>
            <p:ph type="sldNum" sz="quarter" idx="12"/>
          </p:nvPr>
        </p:nvSpPr>
        <p:spPr/>
        <p:txBody>
          <a:bodyPr/>
          <a:lstStyle>
            <a:lvl1pPr>
              <a:defRPr/>
            </a:lvl1pPr>
          </a:lstStyle>
          <a:p>
            <a:pPr>
              <a:defRPr/>
            </a:pPr>
            <a:fld id="{5D7572E1-FC8A-4E7E-9DD2-D075C3148BBA}" type="slidenum">
              <a:rPr lang="en-NZ"/>
              <a:pPr>
                <a:defRPr/>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3"/>
          <p:cNvSpPr>
            <a:spLocks noGrp="1"/>
          </p:cNvSpPr>
          <p:nvPr>
            <p:ph type="dt" sz="half" idx="10"/>
          </p:nvPr>
        </p:nvSpPr>
        <p:spPr/>
        <p:txBody>
          <a:bodyPr/>
          <a:lstStyle>
            <a:lvl1pPr>
              <a:defRPr/>
            </a:lvl1pPr>
          </a:lstStyle>
          <a:p>
            <a:pPr>
              <a:defRPr/>
            </a:pPr>
            <a:fld id="{A6FAB07E-88F0-429E-A635-5B0D10D4EC39}" type="datetimeFigureOut">
              <a:rPr lang="en-NZ"/>
              <a:pPr>
                <a:defRPr/>
              </a:pPr>
              <a:t>6/06/2012</a:t>
            </a:fld>
            <a:endParaRPr lang="en-NZ"/>
          </a:p>
        </p:txBody>
      </p:sp>
      <p:sp>
        <p:nvSpPr>
          <p:cNvPr id="6" name="Footer Placeholder 4"/>
          <p:cNvSpPr>
            <a:spLocks noGrp="1"/>
          </p:cNvSpPr>
          <p:nvPr>
            <p:ph type="ftr" sz="quarter" idx="11"/>
          </p:nvPr>
        </p:nvSpPr>
        <p:spPr/>
        <p:txBody>
          <a:bodyPr/>
          <a:lstStyle>
            <a:lvl1pPr>
              <a:defRPr/>
            </a:lvl1pPr>
          </a:lstStyle>
          <a:p>
            <a:pPr>
              <a:defRPr/>
            </a:pPr>
            <a:endParaRPr lang="en-NZ"/>
          </a:p>
        </p:txBody>
      </p:sp>
      <p:sp>
        <p:nvSpPr>
          <p:cNvPr id="7" name="Slide Number Placeholder 5"/>
          <p:cNvSpPr>
            <a:spLocks noGrp="1"/>
          </p:cNvSpPr>
          <p:nvPr>
            <p:ph type="sldNum" sz="quarter" idx="12"/>
          </p:nvPr>
        </p:nvSpPr>
        <p:spPr/>
        <p:txBody>
          <a:bodyPr/>
          <a:lstStyle>
            <a:lvl1pPr>
              <a:defRPr/>
            </a:lvl1pPr>
          </a:lstStyle>
          <a:p>
            <a:pPr>
              <a:defRPr/>
            </a:pPr>
            <a:fld id="{56542974-0C8D-4809-85B3-C7FCA5288EE4}" type="slidenum">
              <a:rPr lang="en-NZ"/>
              <a:pPr>
                <a:defRPr/>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3"/>
          <p:cNvSpPr>
            <a:spLocks noGrp="1"/>
          </p:cNvSpPr>
          <p:nvPr>
            <p:ph type="dt" sz="half" idx="10"/>
          </p:nvPr>
        </p:nvSpPr>
        <p:spPr/>
        <p:txBody>
          <a:bodyPr/>
          <a:lstStyle>
            <a:lvl1pPr>
              <a:defRPr/>
            </a:lvl1pPr>
          </a:lstStyle>
          <a:p>
            <a:pPr>
              <a:defRPr/>
            </a:pPr>
            <a:fld id="{81AF4A98-2545-4ACB-9E77-25E2A510D509}" type="datetimeFigureOut">
              <a:rPr lang="en-NZ"/>
              <a:pPr>
                <a:defRPr/>
              </a:pPr>
              <a:t>6/06/2012</a:t>
            </a:fld>
            <a:endParaRPr lang="en-NZ"/>
          </a:p>
        </p:txBody>
      </p:sp>
      <p:sp>
        <p:nvSpPr>
          <p:cNvPr id="8" name="Footer Placeholder 4"/>
          <p:cNvSpPr>
            <a:spLocks noGrp="1"/>
          </p:cNvSpPr>
          <p:nvPr>
            <p:ph type="ftr" sz="quarter" idx="11"/>
          </p:nvPr>
        </p:nvSpPr>
        <p:spPr/>
        <p:txBody>
          <a:bodyPr/>
          <a:lstStyle>
            <a:lvl1pPr>
              <a:defRPr/>
            </a:lvl1pPr>
          </a:lstStyle>
          <a:p>
            <a:pPr>
              <a:defRPr/>
            </a:pPr>
            <a:endParaRPr lang="en-NZ"/>
          </a:p>
        </p:txBody>
      </p:sp>
      <p:sp>
        <p:nvSpPr>
          <p:cNvPr id="9" name="Slide Number Placeholder 5"/>
          <p:cNvSpPr>
            <a:spLocks noGrp="1"/>
          </p:cNvSpPr>
          <p:nvPr>
            <p:ph type="sldNum" sz="quarter" idx="12"/>
          </p:nvPr>
        </p:nvSpPr>
        <p:spPr/>
        <p:txBody>
          <a:bodyPr/>
          <a:lstStyle>
            <a:lvl1pPr>
              <a:defRPr/>
            </a:lvl1pPr>
          </a:lstStyle>
          <a:p>
            <a:pPr>
              <a:defRPr/>
            </a:pPr>
            <a:fld id="{FB5179E5-BAF2-4341-92AC-CAB0AB84B8B3}" type="slidenum">
              <a:rPr lang="en-NZ"/>
              <a:pPr>
                <a:defRPr/>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3"/>
          <p:cNvSpPr>
            <a:spLocks noGrp="1"/>
          </p:cNvSpPr>
          <p:nvPr>
            <p:ph type="dt" sz="half" idx="10"/>
          </p:nvPr>
        </p:nvSpPr>
        <p:spPr/>
        <p:txBody>
          <a:bodyPr/>
          <a:lstStyle>
            <a:lvl1pPr>
              <a:defRPr/>
            </a:lvl1pPr>
          </a:lstStyle>
          <a:p>
            <a:pPr>
              <a:defRPr/>
            </a:pPr>
            <a:fld id="{264633E0-194D-4748-9FDD-27263E959960}" type="datetimeFigureOut">
              <a:rPr lang="en-NZ"/>
              <a:pPr>
                <a:defRPr/>
              </a:pPr>
              <a:t>6/06/2012</a:t>
            </a:fld>
            <a:endParaRPr lang="en-NZ"/>
          </a:p>
        </p:txBody>
      </p:sp>
      <p:sp>
        <p:nvSpPr>
          <p:cNvPr id="4" name="Footer Placeholder 4"/>
          <p:cNvSpPr>
            <a:spLocks noGrp="1"/>
          </p:cNvSpPr>
          <p:nvPr>
            <p:ph type="ftr" sz="quarter" idx="11"/>
          </p:nvPr>
        </p:nvSpPr>
        <p:spPr/>
        <p:txBody>
          <a:bodyPr/>
          <a:lstStyle>
            <a:lvl1pPr>
              <a:defRPr/>
            </a:lvl1pPr>
          </a:lstStyle>
          <a:p>
            <a:pPr>
              <a:defRPr/>
            </a:pPr>
            <a:endParaRPr lang="en-NZ"/>
          </a:p>
        </p:txBody>
      </p:sp>
      <p:sp>
        <p:nvSpPr>
          <p:cNvPr id="5" name="Slide Number Placeholder 5"/>
          <p:cNvSpPr>
            <a:spLocks noGrp="1"/>
          </p:cNvSpPr>
          <p:nvPr>
            <p:ph type="sldNum" sz="quarter" idx="12"/>
          </p:nvPr>
        </p:nvSpPr>
        <p:spPr/>
        <p:txBody>
          <a:bodyPr/>
          <a:lstStyle>
            <a:lvl1pPr>
              <a:defRPr/>
            </a:lvl1pPr>
          </a:lstStyle>
          <a:p>
            <a:pPr>
              <a:defRPr/>
            </a:pPr>
            <a:fld id="{7BAF4BEC-DC5D-4EBB-B80C-BC8C89B49373}" type="slidenum">
              <a:rPr lang="en-NZ"/>
              <a:pPr>
                <a:defRPr/>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AE6BF5-3AA1-48DB-82E6-E50230FF6016}" type="datetimeFigureOut">
              <a:rPr lang="en-NZ"/>
              <a:pPr>
                <a:defRPr/>
              </a:pPr>
              <a:t>6/06/2012</a:t>
            </a:fld>
            <a:endParaRPr lang="en-NZ"/>
          </a:p>
        </p:txBody>
      </p:sp>
      <p:sp>
        <p:nvSpPr>
          <p:cNvPr id="3" name="Footer Placeholder 4"/>
          <p:cNvSpPr>
            <a:spLocks noGrp="1"/>
          </p:cNvSpPr>
          <p:nvPr>
            <p:ph type="ftr" sz="quarter" idx="11"/>
          </p:nvPr>
        </p:nvSpPr>
        <p:spPr/>
        <p:txBody>
          <a:bodyPr/>
          <a:lstStyle>
            <a:lvl1pPr>
              <a:defRPr/>
            </a:lvl1pPr>
          </a:lstStyle>
          <a:p>
            <a:pPr>
              <a:defRPr/>
            </a:pPr>
            <a:endParaRPr lang="en-NZ"/>
          </a:p>
        </p:txBody>
      </p:sp>
      <p:sp>
        <p:nvSpPr>
          <p:cNvPr id="4" name="Slide Number Placeholder 5"/>
          <p:cNvSpPr>
            <a:spLocks noGrp="1"/>
          </p:cNvSpPr>
          <p:nvPr>
            <p:ph type="sldNum" sz="quarter" idx="12"/>
          </p:nvPr>
        </p:nvSpPr>
        <p:spPr/>
        <p:txBody>
          <a:bodyPr/>
          <a:lstStyle>
            <a:lvl1pPr>
              <a:defRPr/>
            </a:lvl1pPr>
          </a:lstStyle>
          <a:p>
            <a:pPr>
              <a:defRPr/>
            </a:pPr>
            <a:fld id="{F1B5D759-D566-490A-8AAB-DC6B4F1727D6}" type="slidenum">
              <a:rPr lang="en-NZ"/>
              <a:pPr>
                <a:defRPr/>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A0D5890-2906-43E8-B6F6-681AE1D55644}" type="datetimeFigureOut">
              <a:rPr lang="en-NZ"/>
              <a:pPr>
                <a:defRPr/>
              </a:pPr>
              <a:t>6/06/2012</a:t>
            </a:fld>
            <a:endParaRPr lang="en-NZ"/>
          </a:p>
        </p:txBody>
      </p:sp>
      <p:sp>
        <p:nvSpPr>
          <p:cNvPr id="6" name="Footer Placeholder 4"/>
          <p:cNvSpPr>
            <a:spLocks noGrp="1"/>
          </p:cNvSpPr>
          <p:nvPr>
            <p:ph type="ftr" sz="quarter" idx="11"/>
          </p:nvPr>
        </p:nvSpPr>
        <p:spPr/>
        <p:txBody>
          <a:bodyPr/>
          <a:lstStyle>
            <a:lvl1pPr>
              <a:defRPr/>
            </a:lvl1pPr>
          </a:lstStyle>
          <a:p>
            <a:pPr>
              <a:defRPr/>
            </a:pPr>
            <a:endParaRPr lang="en-NZ"/>
          </a:p>
        </p:txBody>
      </p:sp>
      <p:sp>
        <p:nvSpPr>
          <p:cNvPr id="7" name="Slide Number Placeholder 5"/>
          <p:cNvSpPr>
            <a:spLocks noGrp="1"/>
          </p:cNvSpPr>
          <p:nvPr>
            <p:ph type="sldNum" sz="quarter" idx="12"/>
          </p:nvPr>
        </p:nvSpPr>
        <p:spPr/>
        <p:txBody>
          <a:bodyPr/>
          <a:lstStyle>
            <a:lvl1pPr>
              <a:defRPr/>
            </a:lvl1pPr>
          </a:lstStyle>
          <a:p>
            <a:pPr>
              <a:defRPr/>
            </a:pPr>
            <a:fld id="{E9814738-C1FE-4376-A6DE-BADBB20A42F6}" type="slidenum">
              <a:rPr lang="en-NZ"/>
              <a:pPr>
                <a:defRPr/>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04A59F2-32FB-493D-A940-025B8B969FFA}" type="datetimeFigureOut">
              <a:rPr lang="en-NZ"/>
              <a:pPr>
                <a:defRPr/>
              </a:pPr>
              <a:t>6/06/2012</a:t>
            </a:fld>
            <a:endParaRPr lang="en-NZ"/>
          </a:p>
        </p:txBody>
      </p:sp>
      <p:sp>
        <p:nvSpPr>
          <p:cNvPr id="6" name="Footer Placeholder 4"/>
          <p:cNvSpPr>
            <a:spLocks noGrp="1"/>
          </p:cNvSpPr>
          <p:nvPr>
            <p:ph type="ftr" sz="quarter" idx="11"/>
          </p:nvPr>
        </p:nvSpPr>
        <p:spPr/>
        <p:txBody>
          <a:bodyPr/>
          <a:lstStyle>
            <a:lvl1pPr>
              <a:defRPr/>
            </a:lvl1pPr>
          </a:lstStyle>
          <a:p>
            <a:pPr>
              <a:defRPr/>
            </a:pPr>
            <a:endParaRPr lang="en-NZ"/>
          </a:p>
        </p:txBody>
      </p:sp>
      <p:sp>
        <p:nvSpPr>
          <p:cNvPr id="7" name="Slide Number Placeholder 5"/>
          <p:cNvSpPr>
            <a:spLocks noGrp="1"/>
          </p:cNvSpPr>
          <p:nvPr>
            <p:ph type="sldNum" sz="quarter" idx="12"/>
          </p:nvPr>
        </p:nvSpPr>
        <p:spPr/>
        <p:txBody>
          <a:bodyPr/>
          <a:lstStyle>
            <a:lvl1pPr>
              <a:defRPr/>
            </a:lvl1pPr>
          </a:lstStyle>
          <a:p>
            <a:pPr>
              <a:defRPr/>
            </a:pPr>
            <a:fld id="{D496E6A8-1A76-4C2E-9576-2B61FB0A51D6}" type="slidenum">
              <a:rPr lang="en-NZ"/>
              <a:pPr>
                <a:defRPr/>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NZ"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b="0">
                <a:solidFill>
                  <a:schemeClr val="tx1">
                    <a:tint val="75000"/>
                  </a:schemeClr>
                </a:solidFill>
                <a:latin typeface="+mn-lt"/>
              </a:defRPr>
            </a:lvl1pPr>
          </a:lstStyle>
          <a:p>
            <a:pPr>
              <a:defRPr/>
            </a:pPr>
            <a:fld id="{9820788E-72B3-41D3-95B7-1BE2C22682F7}" type="datetimeFigureOut">
              <a:rPr lang="en-NZ"/>
              <a:pPr>
                <a:defRPr/>
              </a:pPr>
              <a:t>6/06/2012</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b="0">
                <a:solidFill>
                  <a:schemeClr val="tx1">
                    <a:tint val="75000"/>
                  </a:schemeClr>
                </a:solidFill>
                <a:latin typeface="+mn-lt"/>
              </a:defRPr>
            </a:lvl1pPr>
          </a:lstStyle>
          <a:p>
            <a:pPr>
              <a:defRPr/>
            </a:pPr>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b="0">
                <a:solidFill>
                  <a:schemeClr val="tx1">
                    <a:tint val="75000"/>
                  </a:schemeClr>
                </a:solidFill>
                <a:latin typeface="+mn-lt"/>
              </a:defRPr>
            </a:lvl1pPr>
          </a:lstStyle>
          <a:p>
            <a:pPr>
              <a:defRPr/>
            </a:pPr>
            <a:fld id="{92E638EF-EEA7-44A5-814B-B669A93909CB}" type="slidenum">
              <a:rPr lang="en-NZ"/>
              <a:pPr>
                <a:defRPr/>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ocean.si.edu/ocean-photos/accidental-catch" TargetMode="External"/><Relationship Id="rId2" Type="http://schemas.openxmlformats.org/officeDocument/2006/relationships/image" Target="http://ocean.si.edu/sites/default/themes/optheme/images/btn24x19play.png" TargetMode="Externa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forestandbird.org.nz/publications/-best-fish-guid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5" descr="ANd9GcT9JJOB5SW69l3d5OhXf2djWpsjfC2Zglr0JunAbWbNjt3-JLai"/>
          <p:cNvPicPr>
            <a:picLocks noChangeAspect="1" noChangeArrowheads="1"/>
          </p:cNvPicPr>
          <p:nvPr/>
        </p:nvPicPr>
        <p:blipFill>
          <a:blip r:embed="rId2"/>
          <a:srcRect b="10379"/>
          <a:stretch>
            <a:fillRect/>
          </a:stretch>
        </p:blipFill>
        <p:spPr bwMode="auto">
          <a:xfrm>
            <a:off x="0" y="0"/>
            <a:ext cx="9144000" cy="6858000"/>
          </a:xfrm>
          <a:prstGeom prst="rect">
            <a:avLst/>
          </a:prstGeom>
          <a:noFill/>
          <a:ln w="9525">
            <a:noFill/>
            <a:miter lim="800000"/>
            <a:headEnd/>
            <a:tailEnd/>
          </a:ln>
        </p:spPr>
      </p:pic>
      <p:sp>
        <p:nvSpPr>
          <p:cNvPr id="13317" name="Text Box 5"/>
          <p:cNvSpPr txBox="1">
            <a:spLocks noChangeArrowheads="1"/>
          </p:cNvSpPr>
          <p:nvPr/>
        </p:nvSpPr>
        <p:spPr bwMode="auto">
          <a:xfrm>
            <a:off x="323850" y="981075"/>
            <a:ext cx="8496300" cy="914400"/>
          </a:xfrm>
          <a:prstGeom prst="rect">
            <a:avLst/>
          </a:prstGeom>
          <a:noFill/>
          <a:ln w="9525">
            <a:noFill/>
            <a:miter lim="800000"/>
            <a:headEnd/>
            <a:tailEnd/>
          </a:ln>
          <a:effectLst/>
        </p:spPr>
        <p:txBody>
          <a:bodyPr>
            <a:spAutoFit/>
          </a:bodyPr>
          <a:lstStyle/>
          <a:p>
            <a:pPr algn="ctr">
              <a:spcBef>
                <a:spcPct val="50000"/>
              </a:spcBef>
            </a:pPr>
            <a:r>
              <a:rPr lang="en-US" sz="5400">
                <a:solidFill>
                  <a:schemeClr val="bg1"/>
                </a:solidFill>
                <a:latin typeface="Arial Black" pitchFamily="34" charset="0"/>
              </a:rPr>
              <a:t>The Royal Albatross</a:t>
            </a:r>
            <a:r>
              <a:rPr lang="en-US" sz="4400">
                <a:latin typeface="Arial Black" pitchFamily="34" charset="0"/>
              </a:rPr>
              <a:t>   </a:t>
            </a:r>
          </a:p>
        </p:txBody>
      </p:sp>
      <p:sp>
        <p:nvSpPr>
          <p:cNvPr id="13318" name="Text Box 6"/>
          <p:cNvSpPr txBox="1">
            <a:spLocks noChangeArrowheads="1"/>
          </p:cNvSpPr>
          <p:nvPr/>
        </p:nvSpPr>
        <p:spPr bwMode="auto">
          <a:xfrm>
            <a:off x="5580063" y="5805488"/>
            <a:ext cx="2592387" cy="579437"/>
          </a:xfrm>
          <a:prstGeom prst="rect">
            <a:avLst/>
          </a:prstGeom>
          <a:noFill/>
          <a:ln w="9525">
            <a:noFill/>
            <a:miter lim="800000"/>
            <a:headEnd/>
            <a:tailEnd/>
          </a:ln>
          <a:effectLst/>
        </p:spPr>
        <p:txBody>
          <a:bodyPr>
            <a:spAutoFit/>
          </a:bodyPr>
          <a:lstStyle/>
          <a:p>
            <a:pPr>
              <a:spcBef>
                <a:spcPct val="50000"/>
              </a:spcBef>
            </a:pPr>
            <a:r>
              <a:rPr lang="en-US" sz="3200">
                <a:solidFill>
                  <a:schemeClr val="bg1"/>
                </a:solidFill>
                <a:latin typeface="Arial Black" pitchFamily="34" charset="0"/>
              </a:rPr>
              <a:t>By Andrew</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pPr eaLnBrk="1" hangingPunct="1"/>
            <a:endParaRPr lang="en-NZ" sz="4000" smtClean="0"/>
          </a:p>
        </p:txBody>
      </p:sp>
      <p:sp>
        <p:nvSpPr>
          <p:cNvPr id="14338" name="Content Placeholder 2"/>
          <p:cNvSpPr>
            <a:spLocks noGrp="1"/>
          </p:cNvSpPr>
          <p:nvPr>
            <p:ph idx="1"/>
          </p:nvPr>
        </p:nvSpPr>
        <p:spPr/>
        <p:txBody>
          <a:bodyPr/>
          <a:lstStyle/>
          <a:p>
            <a:pPr eaLnBrk="1" hangingPunct="1"/>
            <a:endParaRPr lang="en-NZ" smtClean="0">
              <a:ea typeface="Calibri" pitchFamily="34" charset="0"/>
              <a:cs typeface="Times New Roman" pitchFamily="18" charset="0"/>
            </a:endParaRPr>
          </a:p>
        </p:txBody>
      </p:sp>
      <p:pic>
        <p:nvPicPr>
          <p:cNvPr id="14339" name="Picture 5" descr="ANd9GcQG2dCkQ0VDgMsFquta-8tNtir1FisUEZdJt7AA4osNey2jmNxvxw"/>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4340" name="Text Box 6"/>
          <p:cNvSpPr txBox="1">
            <a:spLocks noChangeArrowheads="1"/>
          </p:cNvSpPr>
          <p:nvPr/>
        </p:nvSpPr>
        <p:spPr bwMode="auto">
          <a:xfrm>
            <a:off x="1042988" y="260350"/>
            <a:ext cx="6840537" cy="519113"/>
          </a:xfrm>
          <a:prstGeom prst="rect">
            <a:avLst/>
          </a:prstGeom>
          <a:noFill/>
          <a:ln w="9525">
            <a:noFill/>
            <a:miter lim="800000"/>
            <a:headEnd/>
            <a:tailEnd/>
          </a:ln>
        </p:spPr>
        <p:txBody>
          <a:bodyPr>
            <a:spAutoFit/>
          </a:bodyPr>
          <a:lstStyle/>
          <a:p>
            <a:pPr>
              <a:spcBef>
                <a:spcPct val="50000"/>
              </a:spcBef>
            </a:pPr>
            <a:r>
              <a:rPr lang="en-US" sz="2800">
                <a:latin typeface="Arial Black" pitchFamily="34" charset="0"/>
              </a:rPr>
              <a:t>Special features of the Albatross</a:t>
            </a:r>
          </a:p>
        </p:txBody>
      </p:sp>
      <p:sp>
        <p:nvSpPr>
          <p:cNvPr id="14341" name="Text Box 7"/>
          <p:cNvSpPr txBox="1">
            <a:spLocks noChangeArrowheads="1"/>
          </p:cNvSpPr>
          <p:nvPr/>
        </p:nvSpPr>
        <p:spPr bwMode="auto">
          <a:xfrm>
            <a:off x="684213" y="2205038"/>
            <a:ext cx="8208962" cy="3552825"/>
          </a:xfrm>
          <a:prstGeom prst="rect">
            <a:avLst/>
          </a:prstGeom>
          <a:noFill/>
          <a:ln w="9525">
            <a:noFill/>
            <a:miter lim="800000"/>
            <a:headEnd/>
            <a:tailEnd/>
          </a:ln>
        </p:spPr>
        <p:txBody>
          <a:bodyPr>
            <a:spAutoFit/>
          </a:bodyPr>
          <a:lstStyle/>
          <a:p>
            <a:pPr marL="342900" indent="-342900">
              <a:buFontTx/>
              <a:buChar char="•"/>
            </a:pPr>
            <a:r>
              <a:rPr lang="en-NZ" sz="2000" b="0">
                <a:solidFill>
                  <a:schemeClr val="bg2"/>
                </a:solidFill>
              </a:rPr>
              <a:t>The royal Albatross has a two and a half metre wing span. Big wings make it an effortless glider.</a:t>
            </a:r>
          </a:p>
          <a:p>
            <a:pPr marL="342900" indent="-342900"/>
            <a:endParaRPr lang="en-NZ" sz="2000" b="0">
              <a:solidFill>
                <a:schemeClr val="bg2"/>
              </a:solidFill>
            </a:endParaRPr>
          </a:p>
          <a:p>
            <a:pPr marL="342900" indent="-342900">
              <a:buFontTx/>
              <a:buChar char="•"/>
            </a:pPr>
            <a:r>
              <a:rPr lang="en-NZ" sz="2000" b="0"/>
              <a:t> </a:t>
            </a:r>
            <a:r>
              <a:rPr lang="en-NZ" sz="2000" b="0">
                <a:solidFill>
                  <a:schemeClr val="bg2"/>
                </a:solidFill>
              </a:rPr>
              <a:t>They weigh 9-12kg, making them the biggest flying sea bird in the world.</a:t>
            </a:r>
          </a:p>
          <a:p>
            <a:pPr marL="342900" indent="-342900">
              <a:buFontTx/>
              <a:buChar char="•"/>
            </a:pPr>
            <a:endParaRPr lang="en-NZ" sz="2000" b="0">
              <a:solidFill>
                <a:schemeClr val="bg2"/>
              </a:solidFill>
            </a:endParaRPr>
          </a:p>
          <a:p>
            <a:pPr marL="342900" indent="-342900">
              <a:buFontTx/>
              <a:buChar char="•"/>
            </a:pPr>
            <a:r>
              <a:rPr lang="en-NZ" sz="2000" b="0">
                <a:solidFill>
                  <a:schemeClr val="bg2"/>
                </a:solidFill>
              </a:rPr>
              <a:t>They have great eye sight, helping them pinpoint prey.</a:t>
            </a:r>
          </a:p>
          <a:p>
            <a:pPr marL="342900" indent="-342900">
              <a:buFontTx/>
              <a:buChar char="•"/>
            </a:pPr>
            <a:endParaRPr lang="en-NZ" sz="2000" b="0">
              <a:solidFill>
                <a:schemeClr val="bg2"/>
              </a:solidFill>
            </a:endParaRPr>
          </a:p>
          <a:p>
            <a:pPr marL="342900" indent="-342900">
              <a:buFontTx/>
              <a:buChar char="•"/>
            </a:pPr>
            <a:r>
              <a:rPr lang="en-NZ" sz="2000" b="0">
                <a:solidFill>
                  <a:schemeClr val="bg2"/>
                </a:solidFill>
              </a:rPr>
              <a:t>If they get attacked they vomit a big, fishy, oil that can go up to 7 metres.</a:t>
            </a:r>
          </a:p>
          <a:p>
            <a:pPr marL="342900" indent="-342900">
              <a:spcBef>
                <a:spcPct val="50000"/>
              </a:spcBef>
            </a:pPr>
            <a:endParaRPr lang="en-US">
              <a:solidFill>
                <a:schemeClr val="bg2"/>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5" descr="ANd9GcQJnhzmMqhaVmQisgg0V8nSzh-NKpTwX_9WHzMMdVztlbKyP4r7JiYom9UI"/>
          <p:cNvPicPr>
            <a:picLocks noChangeAspect="1" noChangeArrowheads="1"/>
          </p:cNvPicPr>
          <p:nvPr/>
        </p:nvPicPr>
        <p:blipFill>
          <a:blip r:embed="rId2"/>
          <a:srcRect l="15237" t="10786" r="15237" b="3595"/>
          <a:stretch>
            <a:fillRect/>
          </a:stretch>
        </p:blipFill>
        <p:spPr bwMode="auto">
          <a:xfrm>
            <a:off x="5292725" y="1700213"/>
            <a:ext cx="3851275" cy="4824412"/>
          </a:xfrm>
          <a:prstGeom prst="rect">
            <a:avLst/>
          </a:prstGeom>
          <a:solidFill>
            <a:srgbClr val="00CC00"/>
          </a:solidFill>
          <a:ln w="9525">
            <a:noFill/>
            <a:miter lim="800000"/>
            <a:headEnd/>
            <a:tailEnd/>
          </a:ln>
        </p:spPr>
      </p:pic>
      <p:sp>
        <p:nvSpPr>
          <p:cNvPr id="15365" name="Text Box 5"/>
          <p:cNvSpPr txBox="1">
            <a:spLocks noChangeArrowheads="1"/>
          </p:cNvSpPr>
          <p:nvPr/>
        </p:nvSpPr>
        <p:spPr bwMode="auto">
          <a:xfrm>
            <a:off x="755650" y="1412875"/>
            <a:ext cx="7129463" cy="1311275"/>
          </a:xfrm>
          <a:prstGeom prst="rect">
            <a:avLst/>
          </a:prstGeom>
          <a:noFill/>
          <a:ln w="9525">
            <a:noFill/>
            <a:miter lim="800000"/>
            <a:headEnd/>
            <a:tailEnd/>
          </a:ln>
          <a:effectLst/>
        </p:spPr>
        <p:txBody>
          <a:bodyPr>
            <a:spAutoFit/>
          </a:bodyPr>
          <a:lstStyle/>
          <a:p>
            <a:pPr>
              <a:buFontTx/>
              <a:buChar char="•"/>
            </a:pPr>
            <a:endParaRPr lang="en-NZ" sz="3200" b="0">
              <a:solidFill>
                <a:srgbClr val="000000"/>
              </a:solidFill>
              <a:latin typeface="Calibri" pitchFamily="34" charset="0"/>
            </a:endParaRPr>
          </a:p>
          <a:p>
            <a:pPr>
              <a:spcBef>
                <a:spcPct val="50000"/>
              </a:spcBef>
            </a:pPr>
            <a:endParaRPr lang="en-US" sz="3200">
              <a:latin typeface="Calibri" pitchFamily="34" charset="0"/>
            </a:endParaRPr>
          </a:p>
        </p:txBody>
      </p:sp>
      <p:sp>
        <p:nvSpPr>
          <p:cNvPr id="15367" name="Text Box 7"/>
          <p:cNvSpPr txBox="1">
            <a:spLocks noChangeArrowheads="1"/>
          </p:cNvSpPr>
          <p:nvPr/>
        </p:nvSpPr>
        <p:spPr bwMode="auto">
          <a:xfrm>
            <a:off x="250825" y="188913"/>
            <a:ext cx="8496300" cy="1311275"/>
          </a:xfrm>
          <a:prstGeom prst="rect">
            <a:avLst/>
          </a:prstGeom>
          <a:solidFill>
            <a:srgbClr val="00CC00"/>
          </a:solidFill>
          <a:ln w="9525">
            <a:noFill/>
            <a:miter lim="800000"/>
            <a:headEnd/>
            <a:tailEnd/>
          </a:ln>
          <a:effectLst/>
        </p:spPr>
        <p:txBody>
          <a:bodyPr>
            <a:spAutoFit/>
          </a:bodyPr>
          <a:lstStyle/>
          <a:p>
            <a:pPr algn="ctr">
              <a:spcBef>
                <a:spcPct val="50000"/>
              </a:spcBef>
            </a:pPr>
            <a:r>
              <a:rPr lang="en-US" sz="3200">
                <a:latin typeface="Arial Black" pitchFamily="34" charset="0"/>
              </a:rPr>
              <a:t>Where they are found </a:t>
            </a:r>
          </a:p>
          <a:p>
            <a:pPr algn="ctr">
              <a:spcBef>
                <a:spcPct val="50000"/>
              </a:spcBef>
            </a:pPr>
            <a:r>
              <a:rPr lang="en-US" sz="3200">
                <a:latin typeface="Arial Black" pitchFamily="34" charset="0"/>
              </a:rPr>
              <a:t>and what they eat</a:t>
            </a:r>
          </a:p>
        </p:txBody>
      </p:sp>
      <p:sp>
        <p:nvSpPr>
          <p:cNvPr id="15368" name="Text Box 8"/>
          <p:cNvSpPr txBox="1">
            <a:spLocks noChangeArrowheads="1"/>
          </p:cNvSpPr>
          <p:nvPr/>
        </p:nvSpPr>
        <p:spPr bwMode="auto">
          <a:xfrm>
            <a:off x="0" y="2133600"/>
            <a:ext cx="5292725" cy="4473575"/>
          </a:xfrm>
          <a:prstGeom prst="rect">
            <a:avLst/>
          </a:prstGeom>
          <a:solidFill>
            <a:srgbClr val="00CC00"/>
          </a:solidFill>
          <a:ln w="9525">
            <a:noFill/>
            <a:miter lim="800000"/>
            <a:headEnd/>
            <a:tailEnd/>
          </a:ln>
          <a:effectLst/>
        </p:spPr>
        <p:txBody>
          <a:bodyPr>
            <a:spAutoFit/>
          </a:bodyPr>
          <a:lstStyle/>
          <a:p>
            <a:pPr>
              <a:buFontTx/>
              <a:buChar char="•"/>
            </a:pPr>
            <a:endParaRPr lang="en-NZ" sz="2400" b="0">
              <a:solidFill>
                <a:srgbClr val="000000"/>
              </a:solidFill>
              <a:latin typeface="Calibri" pitchFamily="34" charset="0"/>
            </a:endParaRPr>
          </a:p>
          <a:p>
            <a:pPr>
              <a:buFontTx/>
              <a:buChar char="•"/>
            </a:pPr>
            <a:r>
              <a:rPr lang="en-NZ" sz="2400" b="0">
                <a:solidFill>
                  <a:srgbClr val="000000"/>
                </a:solidFill>
                <a:latin typeface="Calibri" pitchFamily="34" charset="0"/>
              </a:rPr>
              <a:t>The Albatross are found in the Southern and North Pacific Ocean, also Kermadecs and NZ.</a:t>
            </a:r>
          </a:p>
          <a:p>
            <a:endParaRPr lang="en-NZ" sz="2400" b="0">
              <a:solidFill>
                <a:srgbClr val="000000"/>
              </a:solidFill>
              <a:latin typeface="Calibri" pitchFamily="34" charset="0"/>
            </a:endParaRPr>
          </a:p>
          <a:p>
            <a:pPr>
              <a:buFontTx/>
              <a:buChar char="•"/>
            </a:pPr>
            <a:r>
              <a:rPr lang="en-NZ" sz="2400" b="0">
                <a:solidFill>
                  <a:srgbClr val="000000"/>
                </a:solidFill>
                <a:latin typeface="Calibri" pitchFamily="34" charset="0"/>
              </a:rPr>
              <a:t> </a:t>
            </a:r>
            <a:r>
              <a:rPr lang="en-NZ" sz="2400" b="0">
                <a:latin typeface="Calibri" pitchFamily="34" charset="0"/>
              </a:rPr>
              <a:t>They can travel up to 500km a day, and spend 5 years at sea. </a:t>
            </a:r>
          </a:p>
          <a:p>
            <a:r>
              <a:rPr lang="en-NZ" sz="2400" b="0">
                <a:latin typeface="Calibri" pitchFamily="34" charset="0"/>
              </a:rPr>
              <a:t>When they get back to land they can’t stand for a period of time because their legs are so wobbly.</a:t>
            </a:r>
          </a:p>
          <a:p>
            <a:endParaRPr lang="en-NZ" sz="2400" b="0">
              <a:latin typeface="Calibri" pitchFamily="34" charset="0"/>
            </a:endParaRPr>
          </a:p>
          <a:p>
            <a:pPr>
              <a:buFontTx/>
              <a:buChar char="•"/>
            </a:pPr>
            <a:r>
              <a:rPr lang="en-NZ" sz="2400" b="0">
                <a:solidFill>
                  <a:srgbClr val="000000"/>
                </a:solidFill>
                <a:latin typeface="Calibri" pitchFamily="34" charset="0"/>
              </a:rPr>
              <a:t> They eat squid and fish.</a:t>
            </a:r>
            <a:endParaRPr lang="en-US" sz="2400" b="0">
              <a:solidFill>
                <a:srgbClr val="000000"/>
              </a:solidFill>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pPr eaLnBrk="1" hangingPunct="1"/>
            <a:r>
              <a:rPr lang="en-NZ" sz="2800" smtClean="0">
                <a:latin typeface="Arial Black" pitchFamily="34" charset="0"/>
              </a:rPr>
              <a:t>What is changing in their environment and what effect it has.</a:t>
            </a:r>
            <a:r>
              <a:rPr lang="en-NZ" sz="4000" smtClean="0"/>
              <a:t> </a:t>
            </a:r>
          </a:p>
        </p:txBody>
      </p:sp>
      <p:sp>
        <p:nvSpPr>
          <p:cNvPr id="16386" name="Content Placeholder 2"/>
          <p:cNvSpPr>
            <a:spLocks noGrp="1"/>
          </p:cNvSpPr>
          <p:nvPr>
            <p:ph idx="1"/>
          </p:nvPr>
        </p:nvSpPr>
        <p:spPr/>
        <p:txBody>
          <a:bodyPr/>
          <a:lstStyle/>
          <a:p>
            <a:pPr eaLnBrk="1" hangingPunct="1">
              <a:lnSpc>
                <a:spcPct val="90000"/>
              </a:lnSpc>
            </a:pPr>
            <a:endParaRPr lang="en-NZ" sz="2800" smtClean="0">
              <a:ea typeface="Calibri" pitchFamily="34" charset="0"/>
              <a:cs typeface="Times New Roman" pitchFamily="18" charset="0"/>
            </a:endParaRPr>
          </a:p>
        </p:txBody>
      </p:sp>
      <p:pic>
        <p:nvPicPr>
          <p:cNvPr id="16387" name="Picture 5" descr="ANd9GcRW9jVxDKeM5xpKhtOjxtOVHMRF9wbs6EW3PWtxp57aMc_vkufcJA"/>
          <p:cNvPicPr>
            <a:picLocks noChangeAspect="1" noChangeArrowheads="1"/>
          </p:cNvPicPr>
          <p:nvPr/>
        </p:nvPicPr>
        <p:blipFill>
          <a:blip r:embed="rId2"/>
          <a:srcRect/>
          <a:stretch>
            <a:fillRect/>
          </a:stretch>
        </p:blipFill>
        <p:spPr bwMode="auto">
          <a:xfrm>
            <a:off x="0" y="-17463"/>
            <a:ext cx="9144000" cy="6875463"/>
          </a:xfrm>
          <a:prstGeom prst="rect">
            <a:avLst/>
          </a:prstGeom>
          <a:noFill/>
          <a:ln w="9525">
            <a:noFill/>
            <a:miter lim="800000"/>
            <a:headEnd/>
            <a:tailEnd/>
          </a:ln>
        </p:spPr>
      </p:pic>
      <p:sp>
        <p:nvSpPr>
          <p:cNvPr id="16389" name="Text Box 5"/>
          <p:cNvSpPr txBox="1">
            <a:spLocks noChangeArrowheads="1"/>
          </p:cNvSpPr>
          <p:nvPr/>
        </p:nvSpPr>
        <p:spPr bwMode="auto">
          <a:xfrm>
            <a:off x="900113" y="1628775"/>
            <a:ext cx="7416800" cy="4775200"/>
          </a:xfrm>
          <a:prstGeom prst="rect">
            <a:avLst/>
          </a:prstGeom>
          <a:noFill/>
          <a:ln w="9525">
            <a:noFill/>
            <a:miter lim="800000"/>
            <a:headEnd/>
            <a:tailEnd/>
          </a:ln>
          <a:effectLst/>
        </p:spPr>
        <p:txBody>
          <a:bodyPr>
            <a:spAutoFit/>
          </a:bodyPr>
          <a:lstStyle/>
          <a:p>
            <a:pPr>
              <a:buFontTx/>
              <a:buChar char="•"/>
            </a:pPr>
            <a:r>
              <a:rPr lang="en-NZ" sz="2800">
                <a:solidFill>
                  <a:srgbClr val="FF0000"/>
                </a:solidFill>
                <a:latin typeface="Calibri" pitchFamily="34" charset="0"/>
              </a:rPr>
              <a:t>The ocean is getting polluted, harming their natural environment.</a:t>
            </a:r>
          </a:p>
          <a:p>
            <a:pPr>
              <a:buFontTx/>
              <a:buChar char="•"/>
            </a:pPr>
            <a:r>
              <a:rPr lang="en-NZ" sz="2800">
                <a:solidFill>
                  <a:srgbClr val="FF0000"/>
                </a:solidFill>
                <a:latin typeface="Calibri" pitchFamily="34" charset="0"/>
              </a:rPr>
              <a:t> Long-lining and trawling have a big effect on the albatross. </a:t>
            </a:r>
          </a:p>
          <a:p>
            <a:pPr>
              <a:buFontTx/>
              <a:buChar char="•"/>
            </a:pPr>
            <a:r>
              <a:rPr lang="en-NZ" sz="2800">
                <a:solidFill>
                  <a:srgbClr val="FF0000"/>
                </a:solidFill>
                <a:latin typeface="Calibri" pitchFamily="34" charset="0"/>
              </a:rPr>
              <a:t>The numbers of the Albatross are decreasing because they are drawn to the dead squid on long line hooks.</a:t>
            </a:r>
          </a:p>
          <a:p>
            <a:pPr>
              <a:buFontTx/>
              <a:buChar char="•"/>
            </a:pPr>
            <a:r>
              <a:rPr lang="en-NZ" sz="2800">
                <a:solidFill>
                  <a:srgbClr val="FF0000"/>
                </a:solidFill>
                <a:latin typeface="Calibri" pitchFamily="34" charset="0"/>
              </a:rPr>
              <a:t>10,000 albatross and Cook’s petrel are dying every year because of these fishing methods.</a:t>
            </a:r>
          </a:p>
          <a:p>
            <a:pPr>
              <a:buFontTx/>
              <a:buChar char="•"/>
            </a:pPr>
            <a:r>
              <a:rPr lang="en-NZ" sz="2800">
                <a:solidFill>
                  <a:srgbClr val="FF0000"/>
                </a:solidFill>
                <a:latin typeface="Calibri" pitchFamily="34" charset="0"/>
              </a:rPr>
              <a:t>They are near extinction.</a:t>
            </a:r>
            <a:r>
              <a:rPr lang="en-NZ">
                <a:solidFill>
                  <a:srgbClr val="FF0000"/>
                </a:solidFill>
              </a:rPr>
              <a:t> </a:t>
            </a:r>
          </a:p>
          <a:p>
            <a:pPr>
              <a:spcBef>
                <a:spcPct val="50000"/>
              </a:spcBef>
            </a:pPr>
            <a:endParaRPr lang="en-US">
              <a:solidFill>
                <a:srgbClr val="FF0000"/>
              </a:solidFill>
            </a:endParaRPr>
          </a:p>
        </p:txBody>
      </p:sp>
      <p:sp>
        <p:nvSpPr>
          <p:cNvPr id="16390" name="Text Box 6"/>
          <p:cNvSpPr txBox="1">
            <a:spLocks noChangeArrowheads="1"/>
          </p:cNvSpPr>
          <p:nvPr/>
        </p:nvSpPr>
        <p:spPr bwMode="auto">
          <a:xfrm>
            <a:off x="323850" y="620713"/>
            <a:ext cx="8569325" cy="1066800"/>
          </a:xfrm>
          <a:prstGeom prst="rect">
            <a:avLst/>
          </a:prstGeom>
          <a:noFill/>
          <a:ln w="9525">
            <a:noFill/>
            <a:miter lim="800000"/>
            <a:headEnd/>
            <a:tailEnd/>
          </a:ln>
          <a:effectLst/>
        </p:spPr>
        <p:txBody>
          <a:bodyPr>
            <a:spAutoFit/>
          </a:bodyPr>
          <a:lstStyle/>
          <a:p>
            <a:pPr algn="ctr">
              <a:spcBef>
                <a:spcPct val="50000"/>
              </a:spcBef>
            </a:pPr>
            <a:r>
              <a:rPr lang="en-US" sz="3200" b="0">
                <a:solidFill>
                  <a:srgbClr val="FF0000"/>
                </a:solidFill>
                <a:latin typeface="Arial Black" pitchFamily="34" charset="0"/>
              </a:rPr>
              <a:t>What is changing in their environment and how it effects them</a:t>
            </a:r>
            <a:r>
              <a:rPr lang="en-US" sz="3200" b="0">
                <a:solidFill>
                  <a:srgbClr val="FF0000"/>
                </a:solidFill>
                <a:latin typeface="Calibri" pitchFamily="34" charset="0"/>
              </a:rPr>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link="rId2"/>
          <a:srcRect/>
          <a:tile tx="0" ty="0" sx="100000" sy="100000" flip="none" algn="tl"/>
        </a:blipFill>
        <a:effectLst/>
      </p:bgPr>
    </p:bg>
    <p:spTree>
      <p:nvGrpSpPr>
        <p:cNvPr id="1" name=""/>
        <p:cNvGrpSpPr/>
        <p:nvPr/>
      </p:nvGrpSpPr>
      <p:grpSpPr>
        <a:xfrm>
          <a:off x="0" y="0"/>
          <a:ext cx="0" cy="0"/>
          <a:chOff x="0" y="0"/>
          <a:chExt cx="0" cy="0"/>
        </a:xfrm>
      </p:grpSpPr>
      <p:sp>
        <p:nvSpPr>
          <p:cNvPr id="17410" name="Content Placeholder 2"/>
          <p:cNvSpPr>
            <a:spLocks noGrp="1"/>
          </p:cNvSpPr>
          <p:nvPr>
            <p:ph idx="1"/>
          </p:nvPr>
        </p:nvSpPr>
        <p:spPr/>
        <p:txBody>
          <a:bodyPr/>
          <a:lstStyle/>
          <a:p>
            <a:pPr eaLnBrk="1" hangingPunct="1">
              <a:lnSpc>
                <a:spcPts val="1625"/>
              </a:lnSpc>
              <a:spcAft>
                <a:spcPts val="1200"/>
              </a:spcAft>
            </a:pPr>
            <a:endParaRPr lang="en-NZ" sz="1800" smtClean="0">
              <a:solidFill>
                <a:srgbClr val="666666"/>
              </a:solidFill>
              <a:latin typeface="Helvetica" pitchFamily="34" charset="0"/>
              <a:cs typeface="Times New Roman" pitchFamily="18" charset="0"/>
            </a:endParaRPr>
          </a:p>
          <a:p>
            <a:pPr eaLnBrk="1" hangingPunct="1">
              <a:lnSpc>
                <a:spcPts val="1675"/>
              </a:lnSpc>
              <a:buSzPts val="1000"/>
              <a:buFont typeface="Symbol" pitchFamily="18" charset="2"/>
              <a:buChar char=""/>
            </a:pPr>
            <a:endParaRPr lang="en-NZ" sz="2000" smtClean="0"/>
          </a:p>
        </p:txBody>
      </p:sp>
      <p:pic>
        <p:nvPicPr>
          <p:cNvPr id="17411" name="Picture 5" descr="Albatross Accidentally Caught on a Longline">
            <a:hlinkClick r:id="rId3"/>
          </p:cNvPr>
          <p:cNvPicPr>
            <a:picLocks noChangeAspect="1" noChangeArrowheads="1"/>
          </p:cNvPicPr>
          <p:nvPr/>
        </p:nvPicPr>
        <p:blipFill>
          <a:blip r:embed="rId4"/>
          <a:srcRect/>
          <a:stretch>
            <a:fillRect/>
          </a:stretch>
        </p:blipFill>
        <p:spPr bwMode="auto">
          <a:xfrm>
            <a:off x="0" y="0"/>
            <a:ext cx="9144000" cy="6875463"/>
          </a:xfrm>
          <a:prstGeom prst="rect">
            <a:avLst/>
          </a:prstGeom>
          <a:noFill/>
          <a:ln w="9525">
            <a:noFill/>
            <a:miter lim="800000"/>
            <a:headEnd/>
            <a:tailEnd/>
          </a:ln>
        </p:spPr>
      </p:pic>
      <p:sp>
        <p:nvSpPr>
          <p:cNvPr id="17412" name="Text Box 6"/>
          <p:cNvSpPr txBox="1">
            <a:spLocks noChangeArrowheads="1"/>
          </p:cNvSpPr>
          <p:nvPr/>
        </p:nvSpPr>
        <p:spPr bwMode="auto">
          <a:xfrm>
            <a:off x="1403350" y="333375"/>
            <a:ext cx="5832475" cy="946150"/>
          </a:xfrm>
          <a:prstGeom prst="rect">
            <a:avLst/>
          </a:prstGeom>
          <a:noFill/>
          <a:ln w="9525">
            <a:noFill/>
            <a:miter lim="800000"/>
            <a:headEnd/>
            <a:tailEnd/>
          </a:ln>
        </p:spPr>
        <p:txBody>
          <a:bodyPr>
            <a:spAutoFit/>
          </a:bodyPr>
          <a:lstStyle/>
          <a:p>
            <a:pPr>
              <a:spcBef>
                <a:spcPct val="50000"/>
              </a:spcBef>
            </a:pPr>
            <a:r>
              <a:rPr lang="en-US" sz="2800">
                <a:latin typeface="Arial Black" pitchFamily="34" charset="0"/>
              </a:rPr>
              <a:t>Ways that prevent Albatross getting caught in long lines</a:t>
            </a:r>
          </a:p>
        </p:txBody>
      </p:sp>
      <p:sp>
        <p:nvSpPr>
          <p:cNvPr id="17413" name="Text Box 7"/>
          <p:cNvSpPr txBox="1">
            <a:spLocks noChangeArrowheads="1"/>
          </p:cNvSpPr>
          <p:nvPr/>
        </p:nvSpPr>
        <p:spPr bwMode="auto">
          <a:xfrm>
            <a:off x="827088" y="1700213"/>
            <a:ext cx="8066087" cy="4624387"/>
          </a:xfrm>
          <a:prstGeom prst="rect">
            <a:avLst/>
          </a:prstGeom>
          <a:noFill/>
          <a:ln w="9525">
            <a:noFill/>
            <a:miter lim="800000"/>
            <a:headEnd/>
            <a:tailEnd/>
          </a:ln>
        </p:spPr>
        <p:txBody>
          <a:bodyPr>
            <a:spAutoFit/>
          </a:bodyPr>
          <a:lstStyle/>
          <a:p>
            <a:r>
              <a:rPr lang="en-NZ"/>
              <a:t> Since February 2008, long line fishermen have to do two of </a:t>
            </a:r>
          </a:p>
          <a:p>
            <a:r>
              <a:rPr lang="en-NZ"/>
              <a:t>     the </a:t>
            </a:r>
            <a:r>
              <a:rPr lang="en-NZ">
                <a:solidFill>
                  <a:srgbClr val="969696"/>
                </a:solidFill>
              </a:rPr>
              <a:t>three </a:t>
            </a:r>
            <a:r>
              <a:rPr lang="en-NZ"/>
              <a:t>things below.</a:t>
            </a:r>
            <a:r>
              <a:rPr lang="en-NZ">
                <a:solidFill>
                  <a:schemeClr val="bg1"/>
                </a:solidFill>
              </a:rPr>
              <a:t> </a:t>
            </a:r>
          </a:p>
          <a:p>
            <a:endParaRPr lang="en-NZ">
              <a:solidFill>
                <a:schemeClr val="bg1"/>
              </a:solidFill>
            </a:endParaRPr>
          </a:p>
          <a:p>
            <a:endParaRPr lang="en-NZ">
              <a:solidFill>
                <a:schemeClr val="bg1"/>
              </a:solidFill>
            </a:endParaRPr>
          </a:p>
          <a:p>
            <a:endParaRPr lang="en-NZ">
              <a:solidFill>
                <a:schemeClr val="bg1"/>
              </a:solidFill>
            </a:endParaRPr>
          </a:p>
          <a:p>
            <a:endParaRPr lang="en-NZ">
              <a:solidFill>
                <a:schemeClr val="bg1"/>
              </a:solidFill>
            </a:endParaRPr>
          </a:p>
          <a:p>
            <a:r>
              <a:rPr lang="en-NZ">
                <a:solidFill>
                  <a:schemeClr val="bg1"/>
                </a:solidFill>
              </a:rPr>
              <a:t>Streamers</a:t>
            </a:r>
            <a:r>
              <a:rPr lang="en-NZ" b="0">
                <a:solidFill>
                  <a:schemeClr val="bg1"/>
                </a:solidFill>
              </a:rPr>
              <a:t> - streamers or tori lines attached to the stern (or back) of long-lining boats deter albatrosses from coming too close to the hooked   long-lines. Albatrosses don’t like going close to these flapping streamers for fear that they may injure themselves.</a:t>
            </a:r>
          </a:p>
          <a:p>
            <a:r>
              <a:rPr lang="en-NZ">
                <a:solidFill>
                  <a:schemeClr val="bg1"/>
                </a:solidFill>
              </a:rPr>
              <a:t>Night fishing</a:t>
            </a:r>
            <a:r>
              <a:rPr lang="en-NZ" b="0">
                <a:solidFill>
                  <a:schemeClr val="bg1"/>
                </a:solidFill>
              </a:rPr>
              <a:t> – albatrosses are not generally active at night, so night-time fishing prevents unnecessary deaths, except during the full moon.</a:t>
            </a:r>
          </a:p>
          <a:p>
            <a:endParaRPr lang="en-NZ" b="0">
              <a:solidFill>
                <a:schemeClr val="bg1"/>
              </a:solidFill>
            </a:endParaRPr>
          </a:p>
          <a:p>
            <a:r>
              <a:rPr lang="en-NZ">
                <a:solidFill>
                  <a:schemeClr val="bg1"/>
                </a:solidFill>
              </a:rPr>
              <a:t>Weighting</a:t>
            </a:r>
            <a:r>
              <a:rPr lang="en-NZ" b="0">
                <a:solidFill>
                  <a:schemeClr val="bg1"/>
                </a:solidFill>
              </a:rPr>
              <a:t> – Albatrosses can only dive to a few metres, so weighting long-lines prevents them from getting caught and drowning.</a:t>
            </a:r>
          </a:p>
          <a:p>
            <a:pPr>
              <a:spcBef>
                <a:spcPct val="50000"/>
              </a:spcBef>
            </a:pPr>
            <a:endParaRPr lang="en-US">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r>
              <a:rPr lang="en-NZ" sz="2800" smtClean="0">
                <a:latin typeface="Arial Black" pitchFamily="34" charset="0"/>
              </a:rPr>
              <a:t>Ways that prevent Albatross getting caught by trawlers</a:t>
            </a:r>
          </a:p>
        </p:txBody>
      </p:sp>
      <p:sp>
        <p:nvSpPr>
          <p:cNvPr id="18434" name="Content Placeholder 2"/>
          <p:cNvSpPr>
            <a:spLocks noGrp="1"/>
          </p:cNvSpPr>
          <p:nvPr>
            <p:ph idx="1"/>
          </p:nvPr>
        </p:nvSpPr>
        <p:spPr/>
        <p:txBody>
          <a:bodyPr/>
          <a:lstStyle/>
          <a:p>
            <a:pPr eaLnBrk="1" hangingPunct="1">
              <a:lnSpc>
                <a:spcPts val="1625"/>
              </a:lnSpc>
              <a:spcAft>
                <a:spcPts val="1200"/>
              </a:spcAft>
              <a:buFont typeface="Arial" charset="0"/>
              <a:buNone/>
            </a:pPr>
            <a:endParaRPr lang="en-NZ" sz="2400" smtClean="0">
              <a:cs typeface="Times New Roman" pitchFamily="18" charset="0"/>
            </a:endParaRPr>
          </a:p>
          <a:p>
            <a:pPr eaLnBrk="1" hangingPunct="1">
              <a:lnSpc>
                <a:spcPts val="1625"/>
              </a:lnSpc>
              <a:spcAft>
                <a:spcPts val="1200"/>
              </a:spcAft>
              <a:buFont typeface="Arial" charset="0"/>
              <a:buNone/>
            </a:pPr>
            <a:r>
              <a:rPr lang="en-NZ" sz="2400" smtClean="0">
                <a:cs typeface="Times New Roman" pitchFamily="18" charset="0"/>
              </a:rPr>
              <a:t>     </a:t>
            </a:r>
            <a:endParaRPr lang="en-NZ" sz="2000" smtClean="0"/>
          </a:p>
        </p:txBody>
      </p:sp>
      <p:pic>
        <p:nvPicPr>
          <p:cNvPr id="18435" name="Picture 5" descr="ANd9GcREJ2D_0lj6E-u6tVQfRtyKAuh-79_iX_eo-sRmYiBEok9a8SQ2"/>
          <p:cNvPicPr>
            <a:picLocks noChangeAspect="1" noChangeArrowheads="1"/>
          </p:cNvPicPr>
          <p:nvPr/>
        </p:nvPicPr>
        <p:blipFill>
          <a:blip r:embed="rId2"/>
          <a:srcRect/>
          <a:stretch>
            <a:fillRect/>
          </a:stretch>
        </p:blipFill>
        <p:spPr bwMode="auto">
          <a:xfrm>
            <a:off x="0" y="0"/>
            <a:ext cx="9144000" cy="6845300"/>
          </a:xfrm>
          <a:prstGeom prst="rect">
            <a:avLst/>
          </a:prstGeom>
          <a:noFill/>
          <a:ln w="9525">
            <a:noFill/>
            <a:miter lim="800000"/>
            <a:headEnd/>
            <a:tailEnd/>
          </a:ln>
        </p:spPr>
      </p:pic>
      <p:sp>
        <p:nvSpPr>
          <p:cNvPr id="18437" name="Text Box 5"/>
          <p:cNvSpPr txBox="1">
            <a:spLocks noChangeArrowheads="1"/>
          </p:cNvSpPr>
          <p:nvPr/>
        </p:nvSpPr>
        <p:spPr bwMode="auto">
          <a:xfrm>
            <a:off x="179388" y="1544638"/>
            <a:ext cx="8964612" cy="5313362"/>
          </a:xfrm>
          <a:prstGeom prst="rect">
            <a:avLst/>
          </a:prstGeom>
          <a:noFill/>
          <a:ln w="9525">
            <a:noFill/>
            <a:miter lim="800000"/>
            <a:headEnd/>
            <a:tailEnd/>
          </a:ln>
          <a:effectLst/>
        </p:spPr>
        <p:txBody>
          <a:bodyPr>
            <a:spAutoFit/>
          </a:bodyPr>
          <a:lstStyle/>
          <a:p>
            <a:r>
              <a:rPr lang="en-NZ" sz="2400">
                <a:solidFill>
                  <a:srgbClr val="FF0000"/>
                </a:solidFill>
                <a:latin typeface="Calibri" pitchFamily="34" charset="0"/>
              </a:rPr>
              <a:t>Currently the only restrictions placed on trawlers are to use streamers or other things to scare the Albatross away. </a:t>
            </a:r>
          </a:p>
          <a:p>
            <a:endParaRPr lang="en-NZ" sz="2400">
              <a:solidFill>
                <a:srgbClr val="FF0000"/>
              </a:solidFill>
              <a:latin typeface="Calibri" pitchFamily="34" charset="0"/>
            </a:endParaRPr>
          </a:p>
          <a:p>
            <a:r>
              <a:rPr lang="en-NZ" sz="2400">
                <a:solidFill>
                  <a:srgbClr val="FF0000"/>
                </a:solidFill>
                <a:latin typeface="Calibri" pitchFamily="34" charset="0"/>
              </a:rPr>
              <a:t>Forest &amp; Bird would like to see restrictions placed on fishers that requires them to dump skeletons or fish they don’t wont in one big batch or bring it back to land rather than dump it at sea where it attracts sea bird.</a:t>
            </a:r>
          </a:p>
          <a:p>
            <a:r>
              <a:rPr lang="en-NZ" sz="2400">
                <a:solidFill>
                  <a:srgbClr val="FF0000"/>
                </a:solidFill>
                <a:latin typeface="Calibri" pitchFamily="34" charset="0"/>
              </a:rPr>
              <a:t> </a:t>
            </a:r>
          </a:p>
          <a:p>
            <a:r>
              <a:rPr lang="en-NZ" sz="2400">
                <a:solidFill>
                  <a:srgbClr val="FF0000"/>
                </a:solidFill>
                <a:latin typeface="Calibri" pitchFamily="34" charset="0"/>
              </a:rPr>
              <a:t>Forest &amp; Bird is campaigning for the government to make more changes  to promote seabird-friendly  fishing practices to save Albatrosses and other birds and marine life from extinction. These include seasonal fishing and more monitoring sea bird deaths.</a:t>
            </a:r>
          </a:p>
          <a:p>
            <a:endParaRPr lang="en-NZ" sz="2800" b="0">
              <a:solidFill>
                <a:srgbClr val="FF0000"/>
              </a:solidFill>
              <a:latin typeface="Calibri" pitchFamily="34" charset="0"/>
            </a:endParaRPr>
          </a:p>
          <a:p>
            <a:pPr>
              <a:spcBef>
                <a:spcPct val="50000"/>
              </a:spcBef>
            </a:pPr>
            <a:endParaRPr lang="en-US">
              <a:solidFill>
                <a:srgbClr val="FF0000"/>
              </a:solidFill>
            </a:endParaRPr>
          </a:p>
        </p:txBody>
      </p:sp>
      <p:sp>
        <p:nvSpPr>
          <p:cNvPr id="18438" name="Text Box 6"/>
          <p:cNvSpPr txBox="1">
            <a:spLocks noChangeArrowheads="1"/>
          </p:cNvSpPr>
          <p:nvPr/>
        </p:nvSpPr>
        <p:spPr bwMode="auto">
          <a:xfrm>
            <a:off x="395288" y="0"/>
            <a:ext cx="8497887" cy="1066800"/>
          </a:xfrm>
          <a:prstGeom prst="rect">
            <a:avLst/>
          </a:prstGeom>
          <a:noFill/>
          <a:ln w="9525">
            <a:noFill/>
            <a:miter lim="800000"/>
            <a:headEnd/>
            <a:tailEnd/>
          </a:ln>
          <a:effectLst/>
        </p:spPr>
        <p:txBody>
          <a:bodyPr>
            <a:spAutoFit/>
          </a:bodyPr>
          <a:lstStyle/>
          <a:p>
            <a:pPr algn="ctr">
              <a:spcBef>
                <a:spcPct val="50000"/>
              </a:spcBef>
            </a:pPr>
            <a:r>
              <a:rPr lang="en-US" sz="3200">
                <a:solidFill>
                  <a:srgbClr val="FF0000"/>
                </a:solidFill>
                <a:latin typeface="Arial Black" pitchFamily="34" charset="0"/>
              </a:rPr>
              <a:t>Ways that prevent Albatross from getting caught by trawlers</a:t>
            </a:r>
            <a:r>
              <a:rPr lang="en-US" sz="3200">
                <a:latin typeface="Arial Black" pitchFamily="34" charset="0"/>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539750" y="260350"/>
            <a:ext cx="8229600" cy="1143000"/>
          </a:xfrm>
        </p:spPr>
        <p:txBody>
          <a:bodyPr/>
          <a:lstStyle/>
          <a:p>
            <a:pPr eaLnBrk="1" hangingPunct="1"/>
            <a:r>
              <a:rPr lang="en-NZ" sz="2800" smtClean="0">
                <a:latin typeface="Arial Black" pitchFamily="34" charset="0"/>
              </a:rPr>
              <a:t>What we can do to help</a:t>
            </a:r>
          </a:p>
        </p:txBody>
      </p:sp>
      <p:sp>
        <p:nvSpPr>
          <p:cNvPr id="19458" name="Content Placeholder 2"/>
          <p:cNvSpPr>
            <a:spLocks noGrp="1"/>
          </p:cNvSpPr>
          <p:nvPr>
            <p:ph idx="1"/>
          </p:nvPr>
        </p:nvSpPr>
        <p:spPr>
          <a:xfrm>
            <a:off x="323850" y="1196975"/>
            <a:ext cx="8229600" cy="4525963"/>
          </a:xfrm>
        </p:spPr>
        <p:txBody>
          <a:bodyPr/>
          <a:lstStyle/>
          <a:p>
            <a:pPr eaLnBrk="1" hangingPunct="1">
              <a:lnSpc>
                <a:spcPct val="115000"/>
              </a:lnSpc>
            </a:pPr>
            <a:r>
              <a:rPr lang="en-NZ" b="1" smtClean="0">
                <a:solidFill>
                  <a:srgbClr val="FFFFFF"/>
                </a:solidFill>
                <a:latin typeface="Helvetica" pitchFamily="34" charset="0"/>
                <a:cs typeface="Times New Roman" pitchFamily="18" charset="0"/>
              </a:rPr>
              <a:t>Take Action!</a:t>
            </a:r>
            <a:endParaRPr lang="en-NZ" sz="2000" smtClean="0">
              <a:ea typeface="Calibri" pitchFamily="34" charset="0"/>
              <a:cs typeface="Times New Roman" pitchFamily="18" charset="0"/>
            </a:endParaRPr>
          </a:p>
          <a:p>
            <a:pPr eaLnBrk="1" hangingPunct="1">
              <a:lnSpc>
                <a:spcPts val="1675"/>
              </a:lnSpc>
              <a:buSzPts val="1000"/>
              <a:buFont typeface="Symbol" pitchFamily="18" charset="2"/>
              <a:buChar char=""/>
            </a:pPr>
            <a:r>
              <a:rPr lang="en-NZ" sz="2000" smtClean="0">
                <a:cs typeface="Times New Roman" pitchFamily="18" charset="0"/>
              </a:rPr>
              <a:t>Check Forest &amp; Bird’s </a:t>
            </a:r>
            <a:r>
              <a:rPr lang="en-NZ" sz="2000" i="1" u="sng" smtClean="0">
                <a:cs typeface="Times New Roman" pitchFamily="18" charset="0"/>
                <a:hlinkClick r:id="rId2"/>
              </a:rPr>
              <a:t>Best Fish Guide</a:t>
            </a:r>
            <a:r>
              <a:rPr lang="en-NZ" sz="2000" i="1" smtClean="0">
                <a:cs typeface="Times New Roman" pitchFamily="18" charset="0"/>
              </a:rPr>
              <a:t> </a:t>
            </a:r>
            <a:r>
              <a:rPr lang="en-NZ" sz="2000" smtClean="0">
                <a:cs typeface="Times New Roman" pitchFamily="18" charset="0"/>
              </a:rPr>
              <a:t>to ensure that the fish you’re eating didn’t contribute to the unnecessary death of an albatross.</a:t>
            </a:r>
          </a:p>
          <a:p>
            <a:pPr eaLnBrk="1" hangingPunct="1">
              <a:lnSpc>
                <a:spcPts val="1675"/>
              </a:lnSpc>
              <a:buSzPts val="1000"/>
              <a:buFont typeface="Symbol" pitchFamily="18" charset="2"/>
              <a:buChar char=""/>
            </a:pPr>
            <a:endParaRPr lang="en-NZ" sz="2000" smtClean="0"/>
          </a:p>
          <a:p>
            <a:pPr eaLnBrk="1" hangingPunct="1">
              <a:lnSpc>
                <a:spcPts val="1675"/>
              </a:lnSpc>
              <a:buSzPts val="1000"/>
              <a:buFont typeface="Symbol" pitchFamily="18" charset="2"/>
              <a:buChar char=""/>
            </a:pPr>
            <a:r>
              <a:rPr lang="en-NZ" sz="2000" smtClean="0">
                <a:cs typeface="Times New Roman" pitchFamily="18" charset="0"/>
              </a:rPr>
              <a:t>Check Forest &amp; Bird website for information and updates.</a:t>
            </a:r>
          </a:p>
          <a:p>
            <a:pPr eaLnBrk="1" hangingPunct="1">
              <a:lnSpc>
                <a:spcPts val="1675"/>
              </a:lnSpc>
              <a:buSzPts val="1000"/>
              <a:buFont typeface="Symbol" pitchFamily="18" charset="2"/>
              <a:buChar char=""/>
            </a:pPr>
            <a:endParaRPr lang="en-NZ" sz="2000" smtClean="0">
              <a:cs typeface="Times New Roman" pitchFamily="18" charset="0"/>
            </a:endParaRPr>
          </a:p>
          <a:p>
            <a:pPr eaLnBrk="1" hangingPunct="1">
              <a:lnSpc>
                <a:spcPts val="1675"/>
              </a:lnSpc>
              <a:buSzPts val="1000"/>
              <a:buFont typeface="Symbol" pitchFamily="18" charset="2"/>
              <a:buChar char=""/>
            </a:pPr>
            <a:r>
              <a:rPr lang="en-NZ" sz="2000" smtClean="0">
                <a:cs typeface="Times New Roman" pitchFamily="18" charset="0"/>
              </a:rPr>
              <a:t>Donate to Forest &amp; Bird to help lobby for better protection for our seabirds.</a:t>
            </a:r>
            <a:endParaRPr lang="en-NZ" sz="2000" u="sng" smtClean="0">
              <a:cs typeface="Times New Roman" pitchFamily="18" charset="0"/>
            </a:endParaRPr>
          </a:p>
          <a:p>
            <a:pPr eaLnBrk="1" hangingPunct="1">
              <a:lnSpc>
                <a:spcPts val="1675"/>
              </a:lnSpc>
              <a:buSzPts val="1000"/>
              <a:buFont typeface="Symbol" pitchFamily="18" charset="2"/>
              <a:buChar char=""/>
            </a:pPr>
            <a:endParaRPr lang="en-NZ" sz="2000" smtClean="0"/>
          </a:p>
          <a:p>
            <a:pPr eaLnBrk="1" hangingPunct="1">
              <a:lnSpc>
                <a:spcPts val="1675"/>
              </a:lnSpc>
              <a:buSzPts val="1000"/>
              <a:buFont typeface="Symbol" pitchFamily="18" charset="2"/>
              <a:buChar char=""/>
            </a:pPr>
            <a:r>
              <a:rPr lang="en-NZ" sz="2000" smtClean="0">
                <a:cs typeface="Times New Roman" pitchFamily="18" charset="0"/>
              </a:rPr>
              <a:t>Take part in monitoring of seabirds in your region.</a:t>
            </a:r>
          </a:p>
          <a:p>
            <a:pPr eaLnBrk="1" hangingPunct="1">
              <a:lnSpc>
                <a:spcPts val="1675"/>
              </a:lnSpc>
              <a:buSzPts val="1000"/>
              <a:buFont typeface="Symbol" pitchFamily="18" charset="2"/>
              <a:buChar char=""/>
            </a:pPr>
            <a:endParaRPr lang="en-NZ" sz="2000" smtClean="0"/>
          </a:p>
          <a:p>
            <a:pPr eaLnBrk="1" hangingPunct="1">
              <a:lnSpc>
                <a:spcPts val="1675"/>
              </a:lnSpc>
              <a:spcAft>
                <a:spcPts val="1000"/>
              </a:spcAft>
              <a:buSzPts val="1000"/>
              <a:buFont typeface="Symbol" pitchFamily="18" charset="2"/>
              <a:buChar char=""/>
            </a:pPr>
            <a:r>
              <a:rPr lang="en-NZ" sz="2000" smtClean="0">
                <a:cs typeface="Times New Roman" pitchFamily="18" charset="0"/>
              </a:rPr>
              <a:t>Get in touch with your local Forest &amp; Bird branch and help set up breeding colonies for petrels in your area.</a:t>
            </a:r>
            <a:endParaRPr lang="en-NZ" sz="2000" smtClean="0"/>
          </a:p>
        </p:txBody>
      </p:sp>
      <p:sp>
        <p:nvSpPr>
          <p:cNvPr id="19459" name="Title 1"/>
          <p:cNvSpPr>
            <a:spLocks/>
          </p:cNvSpPr>
          <p:nvPr/>
        </p:nvSpPr>
        <p:spPr bwMode="auto">
          <a:xfrm>
            <a:off x="755650" y="476250"/>
            <a:ext cx="8229600" cy="1143000"/>
          </a:xfrm>
          <a:prstGeom prst="rect">
            <a:avLst/>
          </a:prstGeom>
          <a:noFill/>
          <a:ln w="9525">
            <a:noFill/>
            <a:miter lim="800000"/>
            <a:headEnd/>
            <a:tailEnd/>
          </a:ln>
        </p:spPr>
        <p:txBody>
          <a:bodyPr anchor="ctr"/>
          <a:lstStyle/>
          <a:p>
            <a:pPr algn="ctr"/>
            <a:endParaRPr lang="en-NZ" sz="2800" b="0">
              <a:latin typeface="Arial Black" pitchFamily="34" charset="0"/>
            </a:endParaRPr>
          </a:p>
        </p:txBody>
      </p:sp>
      <p:sp>
        <p:nvSpPr>
          <p:cNvPr id="19460" name="Title 1"/>
          <p:cNvSpPr>
            <a:spLocks/>
          </p:cNvSpPr>
          <p:nvPr/>
        </p:nvSpPr>
        <p:spPr bwMode="auto">
          <a:xfrm>
            <a:off x="971550" y="692150"/>
            <a:ext cx="8229600" cy="1143000"/>
          </a:xfrm>
          <a:prstGeom prst="rect">
            <a:avLst/>
          </a:prstGeom>
          <a:noFill/>
          <a:ln w="9525">
            <a:noFill/>
            <a:miter lim="800000"/>
            <a:headEnd/>
            <a:tailEnd/>
          </a:ln>
        </p:spPr>
        <p:txBody>
          <a:bodyPr anchor="ctr"/>
          <a:lstStyle/>
          <a:p>
            <a:pPr algn="ctr"/>
            <a:endParaRPr lang="en-NZ" sz="2800" b="0">
              <a:latin typeface="Arial Black" pitchFamily="34" charset="0"/>
            </a:endParaRPr>
          </a:p>
        </p:txBody>
      </p:sp>
      <p:pic>
        <p:nvPicPr>
          <p:cNvPr id="19461" name="Picture 7" descr="Forest_and_Bird_logo_2009"/>
          <p:cNvPicPr>
            <a:picLocks noChangeAspect="1" noChangeArrowheads="1"/>
          </p:cNvPicPr>
          <p:nvPr/>
        </p:nvPicPr>
        <p:blipFill>
          <a:blip r:embed="rId3"/>
          <a:srcRect/>
          <a:stretch>
            <a:fillRect/>
          </a:stretch>
        </p:blipFill>
        <p:spPr bwMode="auto">
          <a:xfrm>
            <a:off x="6948488" y="620713"/>
            <a:ext cx="1733550" cy="1028700"/>
          </a:xfrm>
          <a:prstGeom prst="rect">
            <a:avLst/>
          </a:prstGeom>
          <a:noFill/>
          <a:ln w="9525">
            <a:noFill/>
            <a:miter lim="800000"/>
            <a:headEnd/>
            <a:tailEnd/>
          </a:ln>
        </p:spPr>
      </p:pic>
      <p:pic>
        <p:nvPicPr>
          <p:cNvPr id="19463" name="Picture 7" descr="Forest_and_Bird_logo_2009"/>
          <p:cNvPicPr>
            <a:picLocks noChangeAspect="1" noChangeArrowheads="1"/>
          </p:cNvPicPr>
          <p:nvPr/>
        </p:nvPicPr>
        <p:blipFill>
          <a:blip r:embed="rId3"/>
          <a:srcRect/>
          <a:stretch>
            <a:fillRect/>
          </a:stretch>
        </p:blipFill>
        <p:spPr bwMode="auto">
          <a:xfrm>
            <a:off x="395288" y="476250"/>
            <a:ext cx="1733550" cy="1028700"/>
          </a:xfrm>
          <a:prstGeom prst="rect">
            <a:avLst/>
          </a:prstGeom>
          <a:noFill/>
          <a:ln w="9525">
            <a:noFill/>
            <a:miter lim="800000"/>
            <a:headEnd/>
            <a:tailEnd/>
          </a:ln>
        </p:spPr>
      </p:pic>
      <p:pic>
        <p:nvPicPr>
          <p:cNvPr id="19464" name="Picture 7" descr="Forest_and_Bird_logo_2009"/>
          <p:cNvPicPr>
            <a:picLocks noChangeAspect="1" noChangeArrowheads="1"/>
          </p:cNvPicPr>
          <p:nvPr/>
        </p:nvPicPr>
        <p:blipFill>
          <a:blip r:embed="rId3"/>
          <a:srcRect/>
          <a:stretch>
            <a:fillRect/>
          </a:stretch>
        </p:blipFill>
        <p:spPr bwMode="auto">
          <a:xfrm>
            <a:off x="3492500" y="5373688"/>
            <a:ext cx="1733550" cy="1028700"/>
          </a:xfrm>
          <a:prstGeom prst="rect">
            <a:avLst/>
          </a:prstGeom>
          <a:noFill/>
          <a:ln w="9525">
            <a:noFill/>
            <a:miter lim="800000"/>
            <a:headEnd/>
            <a:tailEnd/>
          </a:ln>
        </p:spPr>
      </p:pic>
      <p:pic>
        <p:nvPicPr>
          <p:cNvPr id="19465" name="Picture 7" descr="Forest_and_Bird_logo_2009"/>
          <p:cNvPicPr>
            <a:picLocks noChangeAspect="1" noChangeArrowheads="1"/>
          </p:cNvPicPr>
          <p:nvPr/>
        </p:nvPicPr>
        <p:blipFill>
          <a:blip r:embed="rId3"/>
          <a:srcRect/>
          <a:stretch>
            <a:fillRect/>
          </a:stretch>
        </p:blipFill>
        <p:spPr bwMode="auto">
          <a:xfrm>
            <a:off x="395288" y="5229225"/>
            <a:ext cx="1733550" cy="1028700"/>
          </a:xfrm>
          <a:prstGeom prst="rect">
            <a:avLst/>
          </a:prstGeom>
          <a:noFill/>
          <a:ln w="9525">
            <a:noFill/>
            <a:miter lim="800000"/>
            <a:headEnd/>
            <a:tailEnd/>
          </a:ln>
        </p:spPr>
      </p:pic>
      <p:pic>
        <p:nvPicPr>
          <p:cNvPr id="19467" name="Picture 7" descr="Forest_and_Bird_logo_2009"/>
          <p:cNvPicPr>
            <a:picLocks noChangeAspect="1" noChangeArrowheads="1"/>
          </p:cNvPicPr>
          <p:nvPr/>
        </p:nvPicPr>
        <p:blipFill>
          <a:blip r:embed="rId3"/>
          <a:srcRect/>
          <a:stretch>
            <a:fillRect/>
          </a:stretch>
        </p:blipFill>
        <p:spPr bwMode="auto">
          <a:xfrm>
            <a:off x="6732588" y="5373688"/>
            <a:ext cx="1733550" cy="102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n-NZ" sz="4000" smtClean="0">
                <a:latin typeface="Arial Black" pitchFamily="34" charset="0"/>
              </a:rPr>
              <a:t>THANK YOU FOR WATCHING</a:t>
            </a:r>
          </a:p>
        </p:txBody>
      </p:sp>
      <p:sp>
        <p:nvSpPr>
          <p:cNvPr id="20482" name="Content Placeholder 2"/>
          <p:cNvSpPr>
            <a:spLocks noGrp="1"/>
          </p:cNvSpPr>
          <p:nvPr>
            <p:ph idx="1"/>
          </p:nvPr>
        </p:nvSpPr>
        <p:spPr>
          <a:xfrm>
            <a:off x="250825" y="1773238"/>
            <a:ext cx="8229600" cy="4525962"/>
          </a:xfrm>
        </p:spPr>
        <p:txBody>
          <a:bodyPr/>
          <a:lstStyle/>
          <a:p>
            <a:pPr lvl="1" eaLnBrk="1" hangingPunct="1">
              <a:buFont typeface="Arial" charset="0"/>
              <a:buNone/>
            </a:pPr>
            <a:endParaRPr lang="en-NZ" smtClean="0">
              <a:latin typeface="Arial Black" pitchFamily="34" charset="0"/>
            </a:endParaRPr>
          </a:p>
          <a:p>
            <a:pPr lvl="1" eaLnBrk="1" hangingPunct="1">
              <a:buFont typeface="Arial" charset="0"/>
              <a:buNone/>
            </a:pPr>
            <a:r>
              <a:rPr lang="en-NZ" smtClean="0">
                <a:solidFill>
                  <a:schemeClr val="bg1"/>
                </a:solidFill>
                <a:latin typeface="Arial Black" pitchFamily="34" charset="0"/>
              </a:rPr>
              <a:t>The end</a:t>
            </a:r>
          </a:p>
          <a:p>
            <a:pPr lvl="1" algn="ctr" eaLnBrk="1" hangingPunct="1">
              <a:buFont typeface="Arial" charset="0"/>
              <a:buNone/>
            </a:pPr>
            <a:endParaRPr lang="en-NZ" smtClean="0">
              <a:latin typeface="Arial Black" pitchFamily="34" charset="0"/>
            </a:endParaRPr>
          </a:p>
          <a:p>
            <a:pPr lvl="1" algn="ctr" eaLnBrk="1" hangingPunct="1">
              <a:buFont typeface="Arial" charset="0"/>
              <a:buNone/>
            </a:pPr>
            <a:r>
              <a:rPr lang="en-NZ" smtClean="0">
                <a:latin typeface="Arial Black" pitchFamily="34" charset="0"/>
              </a:rPr>
              <a:t>THE END</a:t>
            </a:r>
          </a:p>
        </p:txBody>
      </p:sp>
      <p:pic>
        <p:nvPicPr>
          <p:cNvPr id="20483" name="Picture 5" descr="falling-feather"/>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0484" name="Text Box 6"/>
          <p:cNvSpPr txBox="1">
            <a:spLocks noChangeArrowheads="1"/>
          </p:cNvSpPr>
          <p:nvPr/>
        </p:nvSpPr>
        <p:spPr bwMode="auto">
          <a:xfrm>
            <a:off x="1692275" y="549275"/>
            <a:ext cx="5759450" cy="366713"/>
          </a:xfrm>
          <a:prstGeom prst="rect">
            <a:avLst/>
          </a:prstGeom>
          <a:noFill/>
          <a:ln w="9525">
            <a:noFill/>
            <a:miter lim="800000"/>
            <a:headEnd/>
            <a:tailEnd/>
          </a:ln>
        </p:spPr>
        <p:txBody>
          <a:bodyPr>
            <a:spAutoFit/>
          </a:bodyPr>
          <a:lstStyle/>
          <a:p>
            <a:pPr>
              <a:spcBef>
                <a:spcPct val="50000"/>
              </a:spcBef>
            </a:pPr>
            <a:r>
              <a:rPr lang="en-US"/>
              <a:t>Thank you for watching</a:t>
            </a:r>
          </a:p>
        </p:txBody>
      </p:sp>
      <p:sp>
        <p:nvSpPr>
          <p:cNvPr id="20485" name="Text Box 7"/>
          <p:cNvSpPr txBox="1">
            <a:spLocks noChangeArrowheads="1"/>
          </p:cNvSpPr>
          <p:nvPr/>
        </p:nvSpPr>
        <p:spPr bwMode="auto">
          <a:xfrm>
            <a:off x="1187450" y="549275"/>
            <a:ext cx="6913563" cy="701675"/>
          </a:xfrm>
          <a:prstGeom prst="rect">
            <a:avLst/>
          </a:prstGeom>
          <a:noFill/>
          <a:ln w="9525">
            <a:noFill/>
            <a:miter lim="800000"/>
            <a:headEnd/>
            <a:tailEnd/>
          </a:ln>
        </p:spPr>
        <p:txBody>
          <a:bodyPr>
            <a:spAutoFit/>
          </a:bodyPr>
          <a:lstStyle/>
          <a:p>
            <a:pPr>
              <a:spcBef>
                <a:spcPct val="50000"/>
              </a:spcBef>
            </a:pPr>
            <a:r>
              <a:rPr lang="en-US" sz="4000">
                <a:solidFill>
                  <a:schemeClr val="bg2"/>
                </a:solidFill>
                <a:latin typeface="Arial Black" pitchFamily="34" charset="0"/>
              </a:rPr>
              <a:t>Thank you for watching</a:t>
            </a:r>
          </a:p>
        </p:txBody>
      </p:sp>
      <p:sp>
        <p:nvSpPr>
          <p:cNvPr id="20486" name="Text Box 8"/>
          <p:cNvSpPr txBox="1">
            <a:spLocks noChangeArrowheads="1"/>
          </p:cNvSpPr>
          <p:nvPr/>
        </p:nvSpPr>
        <p:spPr bwMode="auto">
          <a:xfrm>
            <a:off x="1908175" y="3429000"/>
            <a:ext cx="5400675" cy="519113"/>
          </a:xfrm>
          <a:prstGeom prst="rect">
            <a:avLst/>
          </a:prstGeom>
          <a:noFill/>
          <a:ln w="9525">
            <a:noFill/>
            <a:miter lim="800000"/>
            <a:headEnd/>
            <a:tailEnd/>
          </a:ln>
        </p:spPr>
        <p:txBody>
          <a:bodyPr>
            <a:spAutoFit/>
          </a:bodyPr>
          <a:lstStyle/>
          <a:p>
            <a:pPr algn="ctr">
              <a:spcBef>
                <a:spcPct val="50000"/>
              </a:spcBef>
            </a:pPr>
            <a:r>
              <a:rPr lang="en-US" sz="2800">
                <a:solidFill>
                  <a:schemeClr val="bg2"/>
                </a:solidFill>
                <a:latin typeface="Arial Black" pitchFamily="34" charset="0"/>
              </a:rPr>
              <a:t>THE END</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275</TotalTime>
  <Words>524</Words>
  <Application>Microsoft Office PowerPoint</Application>
  <PresentationFormat>On-screen Show (4:3)</PresentationFormat>
  <Paragraphs>65</Paragraphs>
  <Slides>8</Slides>
  <Notes>0</Notes>
  <HiddenSlides>0</HiddenSlides>
  <MMClips>0</MMClips>
  <ScaleCrop>false</ScaleCrop>
  <HeadingPairs>
    <vt:vector size="6" baseType="variant">
      <vt:variant>
        <vt:lpstr>Fonts Used</vt:lpstr>
      </vt:variant>
      <vt:variant>
        <vt:i4>6</vt:i4>
      </vt:variant>
      <vt:variant>
        <vt:lpstr>Design Template</vt:lpstr>
      </vt:variant>
      <vt:variant>
        <vt:i4>1</vt:i4>
      </vt:variant>
      <vt:variant>
        <vt:lpstr>Slide Titles</vt:lpstr>
      </vt:variant>
      <vt:variant>
        <vt:i4>8</vt:i4>
      </vt:variant>
    </vt:vector>
  </HeadingPairs>
  <TitlesOfParts>
    <vt:vector size="15" baseType="lpstr">
      <vt:lpstr>Arial</vt:lpstr>
      <vt:lpstr>Calibri</vt:lpstr>
      <vt:lpstr>Arial Black</vt:lpstr>
      <vt:lpstr>Times New Roman</vt:lpstr>
      <vt:lpstr>Symbol</vt:lpstr>
      <vt:lpstr>Helvetica</vt:lpstr>
      <vt:lpstr>Office Theme</vt:lpstr>
      <vt:lpstr>Slide 1</vt:lpstr>
      <vt:lpstr>Slide 2</vt:lpstr>
      <vt:lpstr>Slide 3</vt:lpstr>
      <vt:lpstr>What is changing in their environment and what effect it has. </vt:lpstr>
      <vt:lpstr>Slide 5</vt:lpstr>
      <vt:lpstr>Ways that prevent Albatross getting caught by trawlers</vt:lpstr>
      <vt:lpstr>What we can do to help</vt:lpstr>
      <vt:lpstr>THANK YOU FOR WATCHING</vt:lpstr>
    </vt:vector>
  </TitlesOfParts>
  <Company>Saint Kentigern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ALBATROSS</dc:title>
  <dc:creator>Student</dc:creator>
  <cp:lastModifiedBy>ANDREW CRAIG STERRITT</cp:lastModifiedBy>
  <cp:revision>28</cp:revision>
  <dcterms:created xsi:type="dcterms:W3CDTF">2012-06-03T02:51:13Z</dcterms:created>
  <dcterms:modified xsi:type="dcterms:W3CDTF">2012-06-06T07:05:19Z</dcterms:modified>
</cp:coreProperties>
</file>